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2" r:id="rId2"/>
    <p:sldId id="256" r:id="rId3"/>
    <p:sldId id="319" r:id="rId4"/>
    <p:sldId id="307" r:id="rId5"/>
    <p:sldId id="290" r:id="rId6"/>
    <p:sldId id="298" r:id="rId7"/>
    <p:sldId id="287" r:id="rId8"/>
    <p:sldId id="314" r:id="rId9"/>
    <p:sldId id="291" r:id="rId10"/>
    <p:sldId id="311" r:id="rId11"/>
    <p:sldId id="288" r:id="rId12"/>
    <p:sldId id="304" r:id="rId13"/>
    <p:sldId id="317" r:id="rId14"/>
    <p:sldId id="313" r:id="rId15"/>
    <p:sldId id="315" r:id="rId16"/>
    <p:sldId id="300" r:id="rId17"/>
    <p:sldId id="305" r:id="rId18"/>
    <p:sldId id="31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1"/>
  </p:normalViewPr>
  <p:slideViewPr>
    <p:cSldViewPr snapToGrid="0" snapToObjects="1">
      <p:cViewPr varScale="1">
        <p:scale>
          <a:sx n="106" d="100"/>
          <a:sy n="106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ABF5E-C996-A345-8341-F4F33A7B0682}" type="datetimeFigureOut">
              <a:rPr lang="en-US" smtClean="0"/>
              <a:t>1/17/22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D86FD-B172-A845-9634-7DEF038A5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43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D86FD-B172-A845-9634-7DEF038A54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20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D86FD-B172-A845-9634-7DEF038A54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66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D86FD-B172-A845-9634-7DEF038A54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91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B90D6-13F7-1243-989D-BE820AD67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2C34A-4DA4-2440-96FB-47C3C97AA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A747F-6FE0-2D42-B15A-15058C87E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21F-5C46-2B45-9B00-48FB0F7B4CAD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9BFEA-B8A1-E04B-A2CA-177F7C164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98781-A9F3-7843-9A3F-167E61409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8326-94A9-0E4D-BE66-E6AB75C1E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48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F598C-265E-6D4B-A806-FBF1C891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FBA69E-E5D4-A744-A214-841E65389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F2BC0-307D-694B-B438-0083789E4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21F-5C46-2B45-9B00-48FB0F7B4CAD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22258-53ED-2944-993C-5D83D75E4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E68A9-FCC1-E142-8EF3-3D860E657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8326-94A9-0E4D-BE66-E6AB75C1E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11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E38760-B76B-DF4D-97BF-04ADAA224B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F43DA6-7E23-204D-B298-823047384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7AC3E-2339-3241-9619-EB8D084A7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21F-5C46-2B45-9B00-48FB0F7B4CAD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55001-C08F-5C43-A115-30CAE8D0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CF2E9-189F-5747-8C45-C8184B82F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8326-94A9-0E4D-BE66-E6AB75C1E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9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D8EA1-92F0-7E4E-9C9B-A0A5CD7A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1448D-32EF-2141-86C8-A4C60CDB1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CF3A6-C7B1-BA47-9410-199DF9DF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21F-5C46-2B45-9B00-48FB0F7B4CAD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B0318-FFDC-B04D-993E-501E2556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280D3-8945-724F-A499-14665F375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8326-94A9-0E4D-BE66-E6AB75C1E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7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15451-D088-B845-9995-16E54555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69D4B-6D12-9045-8598-ED31BF7C8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3EAFA-11D3-9741-84FB-48BD6FE1F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21F-5C46-2B45-9B00-48FB0F7B4CAD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520D2-E8A9-9A44-8399-9CBE169F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E5E51-1DBB-B247-AF88-72553FC11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8326-94A9-0E4D-BE66-E6AB75C1E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21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F47AC-28ED-8547-AADA-3BB27C58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A8152-7844-5642-893A-41C7532021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9540C-E28D-7B45-9FA5-F9B7E0B7E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1FDC73-B55D-A541-A6F3-96AB59CC6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21F-5C46-2B45-9B00-48FB0F7B4CAD}" type="datetimeFigureOut">
              <a:rPr lang="en-US" smtClean="0"/>
              <a:t>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35FD0-E215-744F-98AC-3FD7600BB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B5199-419F-2B4D-805F-5BF97731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8326-94A9-0E4D-BE66-E6AB75C1E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6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7B4FB-96F6-804F-B90F-F22B005AD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E3BCA-406F-BF4B-96A1-F1573406D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336DB-C307-524F-AD0B-B45CD1D3A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19ADBC-DF70-3E44-8173-B5AFCDAE7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F80E2D-AD36-9E46-9D43-D8A2C6C4D3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7D5F6-7AF8-C943-B11A-C90E58410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21F-5C46-2B45-9B00-48FB0F7B4CAD}" type="datetimeFigureOut">
              <a:rPr lang="en-US" smtClean="0"/>
              <a:t>1/17/22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1C7D00-F1C1-504E-890B-C76D5D0AA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8FA5F3-FD2B-3941-B628-7DEBE8D46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8326-94A9-0E4D-BE66-E6AB75C1E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3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C258B-69DC-4E4E-AE52-94EF0C5E7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AB3CC-EE46-9043-98F6-462B6B8A7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21F-5C46-2B45-9B00-48FB0F7B4CAD}" type="datetimeFigureOut">
              <a:rPr lang="en-US" smtClean="0"/>
              <a:t>1/17/22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9291F-0D3E-914F-BD47-E9BFA98ED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2354C-A741-744D-AD2E-4D22173B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8326-94A9-0E4D-BE66-E6AB75C1E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5C4442-2E6A-4144-ACD7-D498EAE41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21F-5C46-2B45-9B00-48FB0F7B4CAD}" type="datetimeFigureOut">
              <a:rPr lang="en-US" smtClean="0"/>
              <a:t>1/17/22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3BEEBF-1239-974E-9C15-8FA26A486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7C2A3-9850-D246-AA42-AFECA19E7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8326-94A9-0E4D-BE66-E6AB75C1E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92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8BC82-D0AB-4544-B940-BBF3E7A0F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46B9E-A073-2546-AB69-14F925F69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F7055-3C4B-0844-B8D5-32ADB842B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C0A45-5E7F-BE44-BAC7-AC60E8C12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21F-5C46-2B45-9B00-48FB0F7B4CAD}" type="datetimeFigureOut">
              <a:rPr lang="en-US" smtClean="0"/>
              <a:t>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9C4BCF-F6AE-DD4A-89AA-FE8A61339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523D48-44D2-3F46-A994-C7421909F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8326-94A9-0E4D-BE66-E6AB75C1E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09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B5FEA-0AA7-134F-A7C2-C87007861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BF0BF0-8DBD-1942-B6D9-22DF36B7D6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BC0FD-B57B-A241-8F11-8FABAB363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A93EA-0437-5C49-BFD2-2E87F23B1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21F-5C46-2B45-9B00-48FB0F7B4CAD}" type="datetimeFigureOut">
              <a:rPr lang="en-US" smtClean="0"/>
              <a:t>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7178B-8E35-B043-8B32-45D7DB2B2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CD74E-6B43-3543-A06D-1D2D592E0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8326-94A9-0E4D-BE66-E6AB75C1E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6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CABEB2-C573-B345-88F6-A36D3967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F9FDA-253F-F143-B4F7-96A9C4C0C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A9404-6CF5-D54D-8CBD-F0F37F956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BF21F-5C46-2B45-9B00-48FB0F7B4CAD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3B639-DF32-E84B-963F-2455EA5544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F94BB-6609-8D46-BFD2-6CB46A00F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B8326-94A9-0E4D-BE66-E6AB75C1E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4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tiff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tiff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tiff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het.colorado.edu/sims/html/build-an-atom/latest/build-an-atom_en.html" TargetMode="Externa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FDBFA6-501F-D143-807A-D724705AB11D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Welcome to Chemistry 105!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BD81A-5717-AB40-933D-23BEDB6FFC67}"/>
              </a:ext>
            </a:extLst>
          </p:cNvPr>
          <p:cNvSpPr txBox="1"/>
          <p:nvPr/>
        </p:nvSpPr>
        <p:spPr>
          <a:xfrm>
            <a:off x="557361" y="1276204"/>
            <a:ext cx="111899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 preliminary notes …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Recognize that Puget Sound campus is built on land that has been occupied by the Puyallup people for thousands of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are living in uncertain and difficult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Ground rules of interaction between us include a commitment to a respectful, safe space, that we agree to challenge the idea, not the person – and that we can revisit these rules as we go along</a:t>
            </a:r>
          </a:p>
        </p:txBody>
      </p:sp>
    </p:spTree>
    <p:extLst>
      <p:ext uri="{BB962C8B-B14F-4D97-AF65-F5344CB8AC3E}">
        <p14:creationId xmlns:p14="http://schemas.microsoft.com/office/powerpoint/2010/main" val="1761789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3788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The evolving way people have thought about atomic structure</a:t>
            </a:r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4BBFB760-FCB8-5645-8D99-170F38E24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63" y="1081592"/>
            <a:ext cx="3575156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4A77770-B4C1-A344-A0A7-86351C4DA200}"/>
              </a:ext>
            </a:extLst>
          </p:cNvPr>
          <p:cNvGrpSpPr/>
          <p:nvPr/>
        </p:nvGrpSpPr>
        <p:grpSpPr>
          <a:xfrm>
            <a:off x="5050111" y="798298"/>
            <a:ext cx="7012453" cy="2837786"/>
            <a:chOff x="5050111" y="798298"/>
            <a:chExt cx="7012453" cy="283778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DFF8EF6-EC73-074D-B64E-8AC04EE74858}"/>
                </a:ext>
              </a:extLst>
            </p:cNvPr>
            <p:cNvGrpSpPr/>
            <p:nvPr/>
          </p:nvGrpSpPr>
          <p:grpSpPr>
            <a:xfrm>
              <a:off x="5050111" y="798298"/>
              <a:ext cx="2726507" cy="2837786"/>
              <a:chOff x="6705200" y="4628849"/>
              <a:chExt cx="2726507" cy="2837786"/>
            </a:xfrm>
          </p:grpSpPr>
          <p:pic>
            <p:nvPicPr>
              <p:cNvPr id="9" name="Picture 2" descr="Ernest Rutherford - Wikiquote">
                <a:extLst>
                  <a:ext uri="{FF2B5EF4-FFF2-40B4-BE49-F238E27FC236}">
                    <a16:creationId xmlns:a16="http://schemas.microsoft.com/office/drawing/2014/main" id="{60D73C5B-39A6-F74F-A0B2-DC96996898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81338" y="5194114"/>
                <a:ext cx="1710178" cy="22725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97A672D-17C5-F641-8A9C-881592BA0F19}"/>
                  </a:ext>
                </a:extLst>
              </p:cNvPr>
              <p:cNvSpPr/>
              <p:nvPr/>
            </p:nvSpPr>
            <p:spPr>
              <a:xfrm>
                <a:off x="6705200" y="4628849"/>
                <a:ext cx="272650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Ernest Rutherford</a:t>
                </a:r>
                <a:r>
                  <a:rPr lang="en-US" dirty="0"/>
                  <a:t> 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DB055D-E534-2042-A537-4D15B2D9C015}"/>
                </a:ext>
              </a:extLst>
            </p:cNvPr>
            <p:cNvSpPr txBox="1"/>
            <p:nvPr/>
          </p:nvSpPr>
          <p:spPr>
            <a:xfrm>
              <a:off x="7414482" y="1665621"/>
              <a:ext cx="46480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There’s a tiny </a:t>
              </a:r>
              <a:r>
                <a:rPr lang="en-US" b="1" dirty="0"/>
                <a:t>nucleus</a:t>
              </a:r>
              <a:r>
                <a:rPr lang="en-US" dirty="0"/>
                <a:t> at the center of every atom, that accounts almost all of the atom’s </a:t>
              </a:r>
              <a:r>
                <a:rPr lang="en-US" b="1" dirty="0"/>
                <a:t>mass</a:t>
              </a:r>
              <a:r>
                <a:rPr lang="en-US" dirty="0"/>
                <a:t> and all of its </a:t>
              </a:r>
              <a:r>
                <a:rPr lang="en-US" b="1" dirty="0"/>
                <a:t>positive charge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B860439-1E73-0445-A22A-6CF6228108C0}"/>
              </a:ext>
            </a:extLst>
          </p:cNvPr>
          <p:cNvGrpSpPr/>
          <p:nvPr/>
        </p:nvGrpSpPr>
        <p:grpSpPr>
          <a:xfrm>
            <a:off x="5348615" y="4194937"/>
            <a:ext cx="4013440" cy="2226834"/>
            <a:chOff x="5348615" y="4194937"/>
            <a:chExt cx="4013440" cy="222683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6962C6-9D3A-CD4F-AA53-2C39E4E7D6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796" t="8988" b="6924"/>
            <a:stretch/>
          </p:blipFill>
          <p:spPr>
            <a:xfrm>
              <a:off x="5348615" y="4503980"/>
              <a:ext cx="1868910" cy="1721456"/>
            </a:xfrm>
            <a:prstGeom prst="rect">
              <a:avLst/>
            </a:prstGeom>
          </p:spPr>
        </p:pic>
        <p:pic>
          <p:nvPicPr>
            <p:cNvPr id="13" name="Picture 4" descr="https://cdn.britannica.com/76/22476-004-9B6970F9.jpg">
              <a:extLst>
                <a:ext uri="{FF2B5EF4-FFF2-40B4-BE49-F238E27FC236}">
                  <a16:creationId xmlns:a16="http://schemas.microsoft.com/office/drawing/2014/main" id="{21521E06-A7C2-5440-AE83-EABC5F372A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40" t="2233" r="3495" b="23737"/>
            <a:stretch/>
          </p:blipFill>
          <p:spPr bwMode="auto">
            <a:xfrm>
              <a:off x="7587043" y="4194937"/>
              <a:ext cx="1775012" cy="2226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D957A6-D896-EC4A-A535-DF0BFC642BB5}"/>
                </a:ext>
              </a:extLst>
            </p:cNvPr>
            <p:cNvSpPr txBox="1"/>
            <p:nvPr/>
          </p:nvSpPr>
          <p:spPr>
            <a:xfrm>
              <a:off x="7217525" y="5077521"/>
              <a:ext cx="739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=</a:t>
              </a:r>
            </a:p>
          </p:txBody>
        </p:sp>
      </p:grpSp>
      <p:sp>
        <p:nvSpPr>
          <p:cNvPr id="15" name="Arc 14">
            <a:extLst>
              <a:ext uri="{FF2B5EF4-FFF2-40B4-BE49-F238E27FC236}">
                <a16:creationId xmlns:a16="http://schemas.microsoft.com/office/drawing/2014/main" id="{E91C0ECA-9DD7-9B44-9316-433D8BDFBF4A}"/>
              </a:ext>
            </a:extLst>
          </p:cNvPr>
          <p:cNvSpPr/>
          <p:nvPr/>
        </p:nvSpPr>
        <p:spPr>
          <a:xfrm>
            <a:off x="2455102" y="1949488"/>
            <a:ext cx="4535660" cy="1294753"/>
          </a:xfrm>
          <a:prstGeom prst="arc">
            <a:avLst>
              <a:gd name="adj1" fmla="val 10769303"/>
              <a:gd name="adj2" fmla="val 19846373"/>
            </a:avLst>
          </a:prstGeom>
          <a:ln w="508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A2FB4278-337D-8F49-A67A-20AC7DE578E3}"/>
              </a:ext>
            </a:extLst>
          </p:cNvPr>
          <p:cNvSpPr>
            <a:spLocks noChangeAspect="1"/>
          </p:cNvSpPr>
          <p:nvPr/>
        </p:nvSpPr>
        <p:spPr>
          <a:xfrm flipH="1">
            <a:off x="2317315" y="2680570"/>
            <a:ext cx="200417" cy="200417"/>
          </a:xfrm>
          <a:prstGeom prst="plus">
            <a:avLst>
              <a:gd name="adj" fmla="val 441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D0730073-AAA9-8640-A2D7-55667447F916}"/>
              </a:ext>
            </a:extLst>
          </p:cNvPr>
          <p:cNvSpPr>
            <a:spLocks noChangeAspect="1"/>
          </p:cNvSpPr>
          <p:nvPr/>
        </p:nvSpPr>
        <p:spPr>
          <a:xfrm flipH="1">
            <a:off x="6096000" y="5151765"/>
            <a:ext cx="425885" cy="425885"/>
          </a:xfrm>
          <a:prstGeom prst="plus">
            <a:avLst>
              <a:gd name="adj" fmla="val 441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60D849-D532-8A47-AB14-A99F52B05FD9}"/>
              </a:ext>
            </a:extLst>
          </p:cNvPr>
          <p:cNvSpPr/>
          <p:nvPr/>
        </p:nvSpPr>
        <p:spPr>
          <a:xfrm>
            <a:off x="9588909" y="4154191"/>
            <a:ext cx="24736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Now we know that the nucleus is made of </a:t>
            </a:r>
            <a:r>
              <a:rPr lang="en-US" b="1" dirty="0"/>
              <a:t>protons</a:t>
            </a:r>
            <a:r>
              <a:rPr lang="en-US" dirty="0"/>
              <a:t> and </a:t>
            </a:r>
            <a:r>
              <a:rPr lang="en-US" b="1" dirty="0"/>
              <a:t>neutrons</a:t>
            </a:r>
            <a:r>
              <a:rPr lang="en-US" dirty="0"/>
              <a:t>. Each proton has a charge of +1, and the total # of protons is the </a:t>
            </a:r>
            <a:r>
              <a:rPr lang="en-US" b="1" dirty="0"/>
              <a:t>atomic number</a:t>
            </a:r>
            <a:r>
              <a:rPr lang="en-US" dirty="0"/>
              <a:t> on the periodic table!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0017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0">
            <a:extLst>
              <a:ext uri="{FF2B5EF4-FFF2-40B4-BE49-F238E27FC236}">
                <a16:creationId xmlns:a16="http://schemas.microsoft.com/office/drawing/2014/main" id="{535B974B-939C-274C-B3DD-692FA114F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63" y="1070834"/>
            <a:ext cx="3575156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3788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The evolving way people have thought about atomic structure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6329650-373E-7643-99E3-F3BA4FA03D1E}"/>
              </a:ext>
            </a:extLst>
          </p:cNvPr>
          <p:cNvGrpSpPr/>
          <p:nvPr/>
        </p:nvGrpSpPr>
        <p:grpSpPr>
          <a:xfrm>
            <a:off x="5521212" y="691513"/>
            <a:ext cx="6670788" cy="3970318"/>
            <a:chOff x="6758342" y="3918807"/>
            <a:chExt cx="6670788" cy="397031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C69C152-E7D9-8A4E-A258-D7C45BC8EEE1}"/>
                </a:ext>
              </a:extLst>
            </p:cNvPr>
            <p:cNvGrpSpPr/>
            <p:nvPr/>
          </p:nvGrpSpPr>
          <p:grpSpPr>
            <a:xfrm>
              <a:off x="6758342" y="3918807"/>
              <a:ext cx="1664896" cy="2688213"/>
              <a:chOff x="10224739" y="4529575"/>
              <a:chExt cx="1664896" cy="2688213"/>
            </a:xfrm>
          </p:grpSpPr>
          <p:pic>
            <p:nvPicPr>
              <p:cNvPr id="12" name="Picture 12" descr="The Physics Behind Schrödinger's Cat Paradox">
                <a:extLst>
                  <a:ext uri="{FF2B5EF4-FFF2-40B4-BE49-F238E27FC236}">
                    <a16:creationId xmlns:a16="http://schemas.microsoft.com/office/drawing/2014/main" id="{76AB4EBD-D894-DD44-B5AF-A016754F9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74843" y="5251084"/>
                <a:ext cx="1614792" cy="19667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274569-DB32-324F-8C39-E86194A1C225}"/>
                  </a:ext>
                </a:extLst>
              </p:cNvPr>
              <p:cNvSpPr/>
              <p:nvPr/>
            </p:nvSpPr>
            <p:spPr>
              <a:xfrm>
                <a:off x="10224739" y="4529575"/>
                <a:ext cx="161479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Erwin Schrödinger</a:t>
                </a:r>
                <a:r>
                  <a:rPr lang="en-US" dirty="0"/>
                  <a:t>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7237F0-4603-9640-91C4-463740151344}"/>
                </a:ext>
              </a:extLst>
            </p:cNvPr>
            <p:cNvSpPr txBox="1"/>
            <p:nvPr/>
          </p:nvSpPr>
          <p:spPr>
            <a:xfrm>
              <a:off x="8423238" y="3918807"/>
              <a:ext cx="5005892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The </a:t>
              </a:r>
              <a:r>
                <a:rPr lang="en-US" b="1" dirty="0"/>
                <a:t>negative</a:t>
              </a:r>
              <a:r>
                <a:rPr lang="en-US" dirty="0"/>
                <a:t> parts of an atom surround the nucleus in a </a:t>
              </a:r>
              <a:r>
                <a:rPr lang="en-US" b="1" dirty="0"/>
                <a:t>cloud</a:t>
              </a:r>
              <a:r>
                <a:rPr lang="en-US" dirty="0"/>
                <a:t> of fast-moving, negatively-charged particles called </a:t>
              </a:r>
              <a:r>
                <a:rPr lang="en-US" b="1" dirty="0"/>
                <a:t>electrons.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This cloud is responsible for the </a:t>
              </a:r>
              <a:r>
                <a:rPr lang="en-US" b="1" dirty="0"/>
                <a:t>size</a:t>
              </a:r>
              <a:r>
                <a:rPr lang="en-US" dirty="0"/>
                <a:t> of the atom.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Generally, the </a:t>
              </a:r>
              <a:r>
                <a:rPr lang="en-US" b="1" dirty="0"/>
                <a:t>number of electrons </a:t>
              </a:r>
              <a:r>
                <a:rPr lang="en-US" dirty="0"/>
                <a:t>equals the </a:t>
              </a:r>
              <a:r>
                <a:rPr lang="en-US" b="1" dirty="0"/>
                <a:t>number of protons </a:t>
              </a:r>
              <a:r>
                <a:rPr lang="en-US" dirty="0"/>
                <a:t>in the nucleus, so the atom has no net charge: it’s </a:t>
              </a:r>
              <a:r>
                <a:rPr lang="en-US" b="1" dirty="0"/>
                <a:t>neutral-charged</a:t>
              </a:r>
              <a:r>
                <a:rPr lang="en-US" dirty="0"/>
                <a:t>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You can see that the electron cloud is actually layered to make </a:t>
              </a:r>
              <a:r>
                <a:rPr lang="en-US" b="1" dirty="0"/>
                <a:t>shells</a:t>
              </a:r>
              <a:r>
                <a:rPr lang="en-US" dirty="0"/>
                <a:t> (also called </a:t>
              </a:r>
              <a:r>
                <a:rPr lang="en-US" b="1" dirty="0"/>
                <a:t>levels</a:t>
              </a:r>
              <a:r>
                <a:rPr lang="en-US" dirty="0"/>
                <a:t>)</a:t>
              </a:r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06791D3E-D5AE-6E4D-8390-16A40F6BCC9D}"/>
              </a:ext>
            </a:extLst>
          </p:cNvPr>
          <p:cNvSpPr/>
          <p:nvPr/>
        </p:nvSpPr>
        <p:spPr>
          <a:xfrm>
            <a:off x="3367146" y="4948516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242F34D7-370B-9E4C-9C9A-84674C7239B9}"/>
              </a:ext>
            </a:extLst>
          </p:cNvPr>
          <p:cNvSpPr/>
          <p:nvPr/>
        </p:nvSpPr>
        <p:spPr>
          <a:xfrm flipV="1">
            <a:off x="3791400" y="2084030"/>
            <a:ext cx="2672030" cy="3139322"/>
          </a:xfrm>
          <a:prstGeom prst="arc">
            <a:avLst>
              <a:gd name="adj1" fmla="val 15343894"/>
              <a:gd name="adj2" fmla="val 21484544"/>
            </a:avLst>
          </a:prstGeom>
          <a:ln w="508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751B91B0-94CF-DC42-A79C-DCF847EC8D09}"/>
              </a:ext>
            </a:extLst>
          </p:cNvPr>
          <p:cNvSpPr>
            <a:spLocks noChangeAspect="1"/>
          </p:cNvSpPr>
          <p:nvPr/>
        </p:nvSpPr>
        <p:spPr>
          <a:xfrm flipH="1">
            <a:off x="2317315" y="2680570"/>
            <a:ext cx="200417" cy="200417"/>
          </a:xfrm>
          <a:prstGeom prst="plus">
            <a:avLst>
              <a:gd name="adj" fmla="val 441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09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0">
            <a:extLst>
              <a:ext uri="{FF2B5EF4-FFF2-40B4-BE49-F238E27FC236}">
                <a16:creationId xmlns:a16="http://schemas.microsoft.com/office/drawing/2014/main" id="{535B974B-939C-274C-B3DD-692FA114F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63" y="1070834"/>
            <a:ext cx="3575156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3788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The evolving way people have thought about atomic structure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6329650-373E-7643-99E3-F3BA4FA03D1E}"/>
              </a:ext>
            </a:extLst>
          </p:cNvPr>
          <p:cNvGrpSpPr/>
          <p:nvPr/>
        </p:nvGrpSpPr>
        <p:grpSpPr>
          <a:xfrm>
            <a:off x="5521212" y="691513"/>
            <a:ext cx="6670788" cy="3970318"/>
            <a:chOff x="6758342" y="3918807"/>
            <a:chExt cx="6670788" cy="397031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C69C152-E7D9-8A4E-A258-D7C45BC8EEE1}"/>
                </a:ext>
              </a:extLst>
            </p:cNvPr>
            <p:cNvGrpSpPr/>
            <p:nvPr/>
          </p:nvGrpSpPr>
          <p:grpSpPr>
            <a:xfrm>
              <a:off x="6758342" y="3918807"/>
              <a:ext cx="1664896" cy="2688213"/>
              <a:chOff x="10224739" y="4529575"/>
              <a:chExt cx="1664896" cy="2688213"/>
            </a:xfrm>
          </p:grpSpPr>
          <p:pic>
            <p:nvPicPr>
              <p:cNvPr id="12" name="Picture 12" descr="The Physics Behind Schrödinger's Cat Paradox">
                <a:extLst>
                  <a:ext uri="{FF2B5EF4-FFF2-40B4-BE49-F238E27FC236}">
                    <a16:creationId xmlns:a16="http://schemas.microsoft.com/office/drawing/2014/main" id="{76AB4EBD-D894-DD44-B5AF-A016754F9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74843" y="5251084"/>
                <a:ext cx="1614792" cy="19667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274569-DB32-324F-8C39-E86194A1C225}"/>
                  </a:ext>
                </a:extLst>
              </p:cNvPr>
              <p:cNvSpPr/>
              <p:nvPr/>
            </p:nvSpPr>
            <p:spPr>
              <a:xfrm>
                <a:off x="10224739" y="4529575"/>
                <a:ext cx="161479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Erwin Schrödinger</a:t>
                </a:r>
                <a:r>
                  <a:rPr lang="en-US" dirty="0"/>
                  <a:t>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7237F0-4603-9640-91C4-463740151344}"/>
                </a:ext>
              </a:extLst>
            </p:cNvPr>
            <p:cNvSpPr txBox="1"/>
            <p:nvPr/>
          </p:nvSpPr>
          <p:spPr>
            <a:xfrm>
              <a:off x="8423238" y="3918807"/>
              <a:ext cx="5005892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The </a:t>
              </a:r>
              <a:r>
                <a:rPr lang="en-US" b="1" dirty="0"/>
                <a:t>negative</a:t>
              </a:r>
              <a:r>
                <a:rPr lang="en-US" dirty="0"/>
                <a:t> parts of an atom surround the nucleus in a </a:t>
              </a:r>
              <a:r>
                <a:rPr lang="en-US" b="1" dirty="0"/>
                <a:t>cloud</a:t>
              </a:r>
              <a:r>
                <a:rPr lang="en-US" dirty="0"/>
                <a:t> of fast-moving, negatively-charged particles called </a:t>
              </a:r>
              <a:r>
                <a:rPr lang="en-US" b="1" dirty="0"/>
                <a:t>electrons.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This cloud is responsible for the </a:t>
              </a:r>
              <a:r>
                <a:rPr lang="en-US" b="1" dirty="0"/>
                <a:t>size</a:t>
              </a:r>
              <a:r>
                <a:rPr lang="en-US" dirty="0"/>
                <a:t> of the atom.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Generally, the </a:t>
              </a:r>
              <a:r>
                <a:rPr lang="en-US" b="1" dirty="0"/>
                <a:t>number of electrons </a:t>
              </a:r>
              <a:r>
                <a:rPr lang="en-US" dirty="0"/>
                <a:t>equals the </a:t>
              </a:r>
              <a:r>
                <a:rPr lang="en-US" b="1" dirty="0"/>
                <a:t>number of protons </a:t>
              </a:r>
              <a:r>
                <a:rPr lang="en-US" dirty="0"/>
                <a:t>in the nucleus, so the atom has no net charge: it’s </a:t>
              </a:r>
              <a:r>
                <a:rPr lang="en-US" b="1" dirty="0"/>
                <a:t>neutral-charged</a:t>
              </a:r>
              <a:r>
                <a:rPr lang="en-US" dirty="0"/>
                <a:t>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You can see that the electron cloud is actually layered to make </a:t>
              </a:r>
              <a:r>
                <a:rPr lang="en-US" b="1" dirty="0"/>
                <a:t>shells</a:t>
              </a:r>
              <a:r>
                <a:rPr lang="en-US" dirty="0"/>
                <a:t> (also called </a:t>
              </a:r>
              <a:r>
                <a:rPr lang="en-US" b="1" dirty="0"/>
                <a:t>levels</a:t>
              </a:r>
              <a:r>
                <a:rPr lang="en-US" dirty="0"/>
                <a:t>)</a:t>
              </a:r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06791D3E-D5AE-6E4D-8390-16A40F6BCC9D}"/>
              </a:ext>
            </a:extLst>
          </p:cNvPr>
          <p:cNvSpPr/>
          <p:nvPr/>
        </p:nvSpPr>
        <p:spPr>
          <a:xfrm>
            <a:off x="3367146" y="4948516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242F34D7-370B-9E4C-9C9A-84674C7239B9}"/>
              </a:ext>
            </a:extLst>
          </p:cNvPr>
          <p:cNvSpPr/>
          <p:nvPr/>
        </p:nvSpPr>
        <p:spPr>
          <a:xfrm flipV="1">
            <a:off x="3791400" y="2084030"/>
            <a:ext cx="2672030" cy="3139322"/>
          </a:xfrm>
          <a:prstGeom prst="arc">
            <a:avLst>
              <a:gd name="adj1" fmla="val 15343894"/>
              <a:gd name="adj2" fmla="val 21484544"/>
            </a:avLst>
          </a:prstGeom>
          <a:ln w="508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2C0204-7CF1-A248-B8BB-8F4A7D64A480}"/>
              </a:ext>
            </a:extLst>
          </p:cNvPr>
          <p:cNvSpPr txBox="1"/>
          <p:nvPr/>
        </p:nvSpPr>
        <p:spPr>
          <a:xfrm>
            <a:off x="1551174" y="6278877"/>
            <a:ext cx="417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Looks like there are three shells here</a:t>
            </a: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92402CE3-CE7A-A443-A4B9-D7401652786C}"/>
              </a:ext>
            </a:extLst>
          </p:cNvPr>
          <p:cNvSpPr>
            <a:spLocks noChangeAspect="1"/>
          </p:cNvSpPr>
          <p:nvPr/>
        </p:nvSpPr>
        <p:spPr>
          <a:xfrm flipH="1">
            <a:off x="2317315" y="2680570"/>
            <a:ext cx="200417" cy="200417"/>
          </a:xfrm>
          <a:prstGeom prst="plus">
            <a:avLst>
              <a:gd name="adj" fmla="val 441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1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0">
            <a:extLst>
              <a:ext uri="{FF2B5EF4-FFF2-40B4-BE49-F238E27FC236}">
                <a16:creationId xmlns:a16="http://schemas.microsoft.com/office/drawing/2014/main" id="{535B974B-939C-274C-B3DD-692FA114F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63" y="1070834"/>
            <a:ext cx="3575156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3788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The evolving way people have thought about atomic structure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6329650-373E-7643-99E3-F3BA4FA03D1E}"/>
              </a:ext>
            </a:extLst>
          </p:cNvPr>
          <p:cNvGrpSpPr/>
          <p:nvPr/>
        </p:nvGrpSpPr>
        <p:grpSpPr>
          <a:xfrm>
            <a:off x="5521212" y="691513"/>
            <a:ext cx="6670788" cy="3970318"/>
            <a:chOff x="6758342" y="3918807"/>
            <a:chExt cx="6670788" cy="397031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C69C152-E7D9-8A4E-A258-D7C45BC8EEE1}"/>
                </a:ext>
              </a:extLst>
            </p:cNvPr>
            <p:cNvGrpSpPr/>
            <p:nvPr/>
          </p:nvGrpSpPr>
          <p:grpSpPr>
            <a:xfrm>
              <a:off x="6758342" y="3918807"/>
              <a:ext cx="1664896" cy="2688213"/>
              <a:chOff x="10224739" y="4529575"/>
              <a:chExt cx="1664896" cy="2688213"/>
            </a:xfrm>
          </p:grpSpPr>
          <p:pic>
            <p:nvPicPr>
              <p:cNvPr id="12" name="Picture 12" descr="The Physics Behind Schrödinger's Cat Paradox">
                <a:extLst>
                  <a:ext uri="{FF2B5EF4-FFF2-40B4-BE49-F238E27FC236}">
                    <a16:creationId xmlns:a16="http://schemas.microsoft.com/office/drawing/2014/main" id="{76AB4EBD-D894-DD44-B5AF-A016754F9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74843" y="5251084"/>
                <a:ext cx="1614792" cy="19667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274569-DB32-324F-8C39-E86194A1C225}"/>
                  </a:ext>
                </a:extLst>
              </p:cNvPr>
              <p:cNvSpPr/>
              <p:nvPr/>
            </p:nvSpPr>
            <p:spPr>
              <a:xfrm>
                <a:off x="10224739" y="4529575"/>
                <a:ext cx="161479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Erwin Schrödinger</a:t>
                </a:r>
                <a:r>
                  <a:rPr lang="en-US" dirty="0"/>
                  <a:t>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7237F0-4603-9640-91C4-463740151344}"/>
                </a:ext>
              </a:extLst>
            </p:cNvPr>
            <p:cNvSpPr txBox="1"/>
            <p:nvPr/>
          </p:nvSpPr>
          <p:spPr>
            <a:xfrm>
              <a:off x="8423238" y="3918807"/>
              <a:ext cx="5005892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The </a:t>
              </a:r>
              <a:r>
                <a:rPr lang="en-US" b="1" dirty="0"/>
                <a:t>negative</a:t>
              </a:r>
              <a:r>
                <a:rPr lang="en-US" dirty="0"/>
                <a:t> parts of an atom surround the nucleus in a </a:t>
              </a:r>
              <a:r>
                <a:rPr lang="en-US" b="1" dirty="0"/>
                <a:t>cloud</a:t>
              </a:r>
              <a:r>
                <a:rPr lang="en-US" dirty="0"/>
                <a:t> of fast-moving, negatively-charged particles called </a:t>
              </a:r>
              <a:r>
                <a:rPr lang="en-US" b="1" dirty="0"/>
                <a:t>electrons.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This cloud is responsible for the </a:t>
              </a:r>
              <a:r>
                <a:rPr lang="en-US" b="1" dirty="0"/>
                <a:t>size</a:t>
              </a:r>
              <a:r>
                <a:rPr lang="en-US" dirty="0"/>
                <a:t> of the atom.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Generally, the </a:t>
              </a:r>
              <a:r>
                <a:rPr lang="en-US" b="1" dirty="0"/>
                <a:t>number of electrons </a:t>
              </a:r>
              <a:r>
                <a:rPr lang="en-US" dirty="0"/>
                <a:t>equals the </a:t>
              </a:r>
              <a:r>
                <a:rPr lang="en-US" b="1" dirty="0"/>
                <a:t>number of protons </a:t>
              </a:r>
              <a:r>
                <a:rPr lang="en-US" dirty="0"/>
                <a:t>in the nucleus, so the atom has no net charge: it’s </a:t>
              </a:r>
              <a:r>
                <a:rPr lang="en-US" b="1" dirty="0"/>
                <a:t>neutral-charged</a:t>
              </a:r>
              <a:r>
                <a:rPr lang="en-US" dirty="0"/>
                <a:t>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You can see that the electron cloud is actually layered to make </a:t>
              </a:r>
              <a:r>
                <a:rPr lang="en-US" b="1" dirty="0"/>
                <a:t>shells</a:t>
              </a:r>
              <a:r>
                <a:rPr lang="en-US" dirty="0"/>
                <a:t> (also called </a:t>
              </a:r>
              <a:r>
                <a:rPr lang="en-US" b="1" dirty="0"/>
                <a:t>levels</a:t>
              </a:r>
              <a:r>
                <a:rPr lang="en-US" dirty="0"/>
                <a:t>)</a:t>
              </a:r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06791D3E-D5AE-6E4D-8390-16A40F6BCC9D}"/>
              </a:ext>
            </a:extLst>
          </p:cNvPr>
          <p:cNvSpPr/>
          <p:nvPr/>
        </p:nvSpPr>
        <p:spPr>
          <a:xfrm>
            <a:off x="3367146" y="4948516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242F34D7-370B-9E4C-9C9A-84674C7239B9}"/>
              </a:ext>
            </a:extLst>
          </p:cNvPr>
          <p:cNvSpPr/>
          <p:nvPr/>
        </p:nvSpPr>
        <p:spPr>
          <a:xfrm flipV="1">
            <a:off x="3791400" y="2084030"/>
            <a:ext cx="2672030" cy="3139322"/>
          </a:xfrm>
          <a:prstGeom prst="arc">
            <a:avLst>
              <a:gd name="adj1" fmla="val 15343894"/>
              <a:gd name="adj2" fmla="val 21484544"/>
            </a:avLst>
          </a:prstGeom>
          <a:ln w="508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2C0204-7CF1-A248-B8BB-8F4A7D64A480}"/>
              </a:ext>
            </a:extLst>
          </p:cNvPr>
          <p:cNvSpPr txBox="1"/>
          <p:nvPr/>
        </p:nvSpPr>
        <p:spPr>
          <a:xfrm>
            <a:off x="7515616" y="4786199"/>
            <a:ext cx="2173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Here’s a </a:t>
            </a:r>
            <a:r>
              <a:rPr lang="en-US" b="1" dirty="0"/>
              <a:t>very abstract depiction</a:t>
            </a:r>
            <a:r>
              <a:rPr lang="en-US" dirty="0"/>
              <a:t> of an atom with electrons in three shells (but we’ll use it anyway)</a:t>
            </a:r>
          </a:p>
        </p:txBody>
      </p:sp>
      <p:pic>
        <p:nvPicPr>
          <p:cNvPr id="17" name="Picture 4" descr="Electron Orbital - Key Stage Wiki">
            <a:extLst>
              <a:ext uri="{FF2B5EF4-FFF2-40B4-BE49-F238E27FC236}">
                <a16:creationId xmlns:a16="http://schemas.microsoft.com/office/drawing/2014/main" id="{23A18194-1277-D042-85D9-83AB253861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" t="70237" r="84992" b="876"/>
          <a:stretch/>
        </p:blipFill>
        <p:spPr bwMode="auto">
          <a:xfrm>
            <a:off x="9689054" y="4869118"/>
            <a:ext cx="1640765" cy="167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ross 17">
            <a:extLst>
              <a:ext uri="{FF2B5EF4-FFF2-40B4-BE49-F238E27FC236}">
                <a16:creationId xmlns:a16="http://schemas.microsoft.com/office/drawing/2014/main" id="{A093519D-D402-2C49-B54E-7C370BF3762D}"/>
              </a:ext>
            </a:extLst>
          </p:cNvPr>
          <p:cNvSpPr>
            <a:spLocks noChangeAspect="1"/>
          </p:cNvSpPr>
          <p:nvPr/>
        </p:nvSpPr>
        <p:spPr>
          <a:xfrm flipH="1">
            <a:off x="2317315" y="2680570"/>
            <a:ext cx="200417" cy="200417"/>
          </a:xfrm>
          <a:prstGeom prst="plus">
            <a:avLst>
              <a:gd name="adj" fmla="val 441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7D3AB4-3725-EC43-AE92-CA252EFC9B64}"/>
              </a:ext>
            </a:extLst>
          </p:cNvPr>
          <p:cNvSpPr txBox="1"/>
          <p:nvPr/>
        </p:nvSpPr>
        <p:spPr>
          <a:xfrm>
            <a:off x="1551174" y="6278877"/>
            <a:ext cx="417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Looks like there are three shells here</a:t>
            </a:r>
          </a:p>
        </p:txBody>
      </p:sp>
    </p:spTree>
    <p:extLst>
      <p:ext uri="{BB962C8B-B14F-4D97-AF65-F5344CB8AC3E}">
        <p14:creationId xmlns:p14="http://schemas.microsoft.com/office/powerpoint/2010/main" val="26966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3788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An example</a:t>
            </a:r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4BBFB760-FCB8-5645-8D99-170F38E24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63" y="1081592"/>
            <a:ext cx="3575156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4A77770-B4C1-A344-A0A7-86351C4DA200}"/>
              </a:ext>
            </a:extLst>
          </p:cNvPr>
          <p:cNvGrpSpPr/>
          <p:nvPr/>
        </p:nvGrpSpPr>
        <p:grpSpPr>
          <a:xfrm>
            <a:off x="5050111" y="798298"/>
            <a:ext cx="7012453" cy="2837786"/>
            <a:chOff x="5050111" y="798298"/>
            <a:chExt cx="7012453" cy="283778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DFF8EF6-EC73-074D-B64E-8AC04EE74858}"/>
                </a:ext>
              </a:extLst>
            </p:cNvPr>
            <p:cNvGrpSpPr/>
            <p:nvPr/>
          </p:nvGrpSpPr>
          <p:grpSpPr>
            <a:xfrm>
              <a:off x="5050111" y="798298"/>
              <a:ext cx="2726507" cy="2837786"/>
              <a:chOff x="6705200" y="4628849"/>
              <a:chExt cx="2726507" cy="2837786"/>
            </a:xfrm>
          </p:grpSpPr>
          <p:pic>
            <p:nvPicPr>
              <p:cNvPr id="9" name="Picture 2" descr="Ernest Rutherford - Wikiquote">
                <a:extLst>
                  <a:ext uri="{FF2B5EF4-FFF2-40B4-BE49-F238E27FC236}">
                    <a16:creationId xmlns:a16="http://schemas.microsoft.com/office/drawing/2014/main" id="{60D73C5B-39A6-F74F-A0B2-DC96996898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81338" y="5194114"/>
                <a:ext cx="1710178" cy="22725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97A672D-17C5-F641-8A9C-881592BA0F19}"/>
                  </a:ext>
                </a:extLst>
              </p:cNvPr>
              <p:cNvSpPr/>
              <p:nvPr/>
            </p:nvSpPr>
            <p:spPr>
              <a:xfrm>
                <a:off x="6705200" y="4628849"/>
                <a:ext cx="272650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Ernest Rutherford</a:t>
                </a:r>
                <a:r>
                  <a:rPr lang="en-US" dirty="0"/>
                  <a:t> 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DB055D-E534-2042-A537-4D15B2D9C015}"/>
                </a:ext>
              </a:extLst>
            </p:cNvPr>
            <p:cNvSpPr txBox="1"/>
            <p:nvPr/>
          </p:nvSpPr>
          <p:spPr>
            <a:xfrm>
              <a:off x="7414482" y="1665621"/>
              <a:ext cx="46480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There’s a tiny </a:t>
              </a:r>
              <a:r>
                <a:rPr lang="en-US" b="1" dirty="0"/>
                <a:t>nucleus</a:t>
              </a:r>
              <a:r>
                <a:rPr lang="en-US" dirty="0"/>
                <a:t> at the center of every atom, that accounts almost all of the atom’s </a:t>
              </a:r>
              <a:r>
                <a:rPr lang="en-US" b="1" dirty="0"/>
                <a:t>mass</a:t>
              </a:r>
              <a:r>
                <a:rPr lang="en-US" dirty="0"/>
                <a:t> and all of its </a:t>
              </a:r>
              <a:r>
                <a:rPr lang="en-US" b="1" dirty="0"/>
                <a:t>positive charge</a:t>
              </a:r>
            </a:p>
          </p:txBody>
        </p:sp>
      </p:grpSp>
      <p:sp>
        <p:nvSpPr>
          <p:cNvPr id="15" name="Arc 14">
            <a:extLst>
              <a:ext uri="{FF2B5EF4-FFF2-40B4-BE49-F238E27FC236}">
                <a16:creationId xmlns:a16="http://schemas.microsoft.com/office/drawing/2014/main" id="{E91C0ECA-9DD7-9B44-9316-433D8BDFBF4A}"/>
              </a:ext>
            </a:extLst>
          </p:cNvPr>
          <p:cNvSpPr/>
          <p:nvPr/>
        </p:nvSpPr>
        <p:spPr>
          <a:xfrm>
            <a:off x="2455102" y="1949488"/>
            <a:ext cx="4535660" cy="1294753"/>
          </a:xfrm>
          <a:prstGeom prst="arc">
            <a:avLst>
              <a:gd name="adj1" fmla="val 10769303"/>
              <a:gd name="adj2" fmla="val 19846373"/>
            </a:avLst>
          </a:prstGeom>
          <a:ln w="508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4405BE-5C4C-FE44-952C-9126A224E067}"/>
              </a:ext>
            </a:extLst>
          </p:cNvPr>
          <p:cNvGrpSpPr/>
          <p:nvPr/>
        </p:nvGrpSpPr>
        <p:grpSpPr>
          <a:xfrm>
            <a:off x="5348615" y="4194937"/>
            <a:ext cx="4013440" cy="2226834"/>
            <a:chOff x="5348615" y="4194937"/>
            <a:chExt cx="4013440" cy="222683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9B41377-474B-8B4D-B9DF-68887DBD4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796" t="8988" b="6924"/>
            <a:stretch/>
          </p:blipFill>
          <p:spPr>
            <a:xfrm>
              <a:off x="5348615" y="4503980"/>
              <a:ext cx="1868910" cy="1721456"/>
            </a:xfrm>
            <a:prstGeom prst="rect">
              <a:avLst/>
            </a:prstGeom>
          </p:spPr>
        </p:pic>
        <p:pic>
          <p:nvPicPr>
            <p:cNvPr id="17" name="Picture 4" descr="https://cdn.britannica.com/76/22476-004-9B6970F9.jpg">
              <a:extLst>
                <a:ext uri="{FF2B5EF4-FFF2-40B4-BE49-F238E27FC236}">
                  <a16:creationId xmlns:a16="http://schemas.microsoft.com/office/drawing/2014/main" id="{5288380C-3F45-744D-A9EF-B531EC90F9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40" t="2233" r="3495" b="23737"/>
            <a:stretch/>
          </p:blipFill>
          <p:spPr bwMode="auto">
            <a:xfrm>
              <a:off x="7587043" y="4194937"/>
              <a:ext cx="1775012" cy="2226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C836B2-F008-BD47-991F-7E6A7E67C331}"/>
                </a:ext>
              </a:extLst>
            </p:cNvPr>
            <p:cNvSpPr txBox="1"/>
            <p:nvPr/>
          </p:nvSpPr>
          <p:spPr>
            <a:xfrm>
              <a:off x="7217525" y="5077521"/>
              <a:ext cx="739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=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B482018-4BB0-CA4A-9937-90751308F9AC}"/>
              </a:ext>
            </a:extLst>
          </p:cNvPr>
          <p:cNvSpPr txBox="1"/>
          <p:nvPr/>
        </p:nvSpPr>
        <p:spPr>
          <a:xfrm>
            <a:off x="9545847" y="4592214"/>
            <a:ext cx="2646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What’s this element?</a:t>
            </a:r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36FEE17E-67FC-FB41-8772-291E36E0AF6E}"/>
              </a:ext>
            </a:extLst>
          </p:cNvPr>
          <p:cNvSpPr>
            <a:spLocks noChangeAspect="1"/>
          </p:cNvSpPr>
          <p:nvPr/>
        </p:nvSpPr>
        <p:spPr>
          <a:xfrm flipH="1">
            <a:off x="2317315" y="2680570"/>
            <a:ext cx="200417" cy="200417"/>
          </a:xfrm>
          <a:prstGeom prst="plus">
            <a:avLst>
              <a:gd name="adj" fmla="val 441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2783954B-6D20-3746-AA81-3CD8288BE019}"/>
              </a:ext>
            </a:extLst>
          </p:cNvPr>
          <p:cNvSpPr>
            <a:spLocks noChangeAspect="1"/>
          </p:cNvSpPr>
          <p:nvPr/>
        </p:nvSpPr>
        <p:spPr>
          <a:xfrm flipH="1">
            <a:off x="6096000" y="5151765"/>
            <a:ext cx="425885" cy="425885"/>
          </a:xfrm>
          <a:prstGeom prst="plus">
            <a:avLst>
              <a:gd name="adj" fmla="val 441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44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3788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An example</a:t>
            </a:r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4BBFB760-FCB8-5645-8D99-170F38E24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63" y="1081592"/>
            <a:ext cx="3575156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4A77770-B4C1-A344-A0A7-86351C4DA200}"/>
              </a:ext>
            </a:extLst>
          </p:cNvPr>
          <p:cNvGrpSpPr/>
          <p:nvPr/>
        </p:nvGrpSpPr>
        <p:grpSpPr>
          <a:xfrm>
            <a:off x="5050111" y="798298"/>
            <a:ext cx="7012453" cy="2837786"/>
            <a:chOff x="5050111" y="798298"/>
            <a:chExt cx="7012453" cy="283778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DFF8EF6-EC73-074D-B64E-8AC04EE74858}"/>
                </a:ext>
              </a:extLst>
            </p:cNvPr>
            <p:cNvGrpSpPr/>
            <p:nvPr/>
          </p:nvGrpSpPr>
          <p:grpSpPr>
            <a:xfrm>
              <a:off x="5050111" y="798298"/>
              <a:ext cx="2726507" cy="2837786"/>
              <a:chOff x="6705200" y="4628849"/>
              <a:chExt cx="2726507" cy="2837786"/>
            </a:xfrm>
          </p:grpSpPr>
          <p:pic>
            <p:nvPicPr>
              <p:cNvPr id="9" name="Picture 2" descr="Ernest Rutherford - Wikiquote">
                <a:extLst>
                  <a:ext uri="{FF2B5EF4-FFF2-40B4-BE49-F238E27FC236}">
                    <a16:creationId xmlns:a16="http://schemas.microsoft.com/office/drawing/2014/main" id="{60D73C5B-39A6-F74F-A0B2-DC96996898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81338" y="5194114"/>
                <a:ext cx="1710178" cy="22725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97A672D-17C5-F641-8A9C-881592BA0F19}"/>
                  </a:ext>
                </a:extLst>
              </p:cNvPr>
              <p:cNvSpPr/>
              <p:nvPr/>
            </p:nvSpPr>
            <p:spPr>
              <a:xfrm>
                <a:off x="6705200" y="4628849"/>
                <a:ext cx="272650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Ernest Rutherford</a:t>
                </a:r>
                <a:r>
                  <a:rPr lang="en-US" dirty="0"/>
                  <a:t> 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DB055D-E534-2042-A537-4D15B2D9C015}"/>
                </a:ext>
              </a:extLst>
            </p:cNvPr>
            <p:cNvSpPr txBox="1"/>
            <p:nvPr/>
          </p:nvSpPr>
          <p:spPr>
            <a:xfrm>
              <a:off x="7414482" y="1665621"/>
              <a:ext cx="46480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There’s a tiny </a:t>
              </a:r>
              <a:r>
                <a:rPr lang="en-US" b="1" dirty="0"/>
                <a:t>nucleus</a:t>
              </a:r>
              <a:r>
                <a:rPr lang="en-US" dirty="0"/>
                <a:t> at the center of every atom, that accounts almost all of the atom’s </a:t>
              </a:r>
              <a:r>
                <a:rPr lang="en-US" b="1" dirty="0"/>
                <a:t>mass</a:t>
              </a:r>
              <a:r>
                <a:rPr lang="en-US" dirty="0"/>
                <a:t> and all of its </a:t>
              </a:r>
              <a:r>
                <a:rPr lang="en-US" b="1" dirty="0"/>
                <a:t>positive charge</a:t>
              </a:r>
            </a:p>
          </p:txBody>
        </p:sp>
      </p:grpSp>
      <p:sp>
        <p:nvSpPr>
          <p:cNvPr id="15" name="Arc 14">
            <a:extLst>
              <a:ext uri="{FF2B5EF4-FFF2-40B4-BE49-F238E27FC236}">
                <a16:creationId xmlns:a16="http://schemas.microsoft.com/office/drawing/2014/main" id="{E91C0ECA-9DD7-9B44-9316-433D8BDFBF4A}"/>
              </a:ext>
            </a:extLst>
          </p:cNvPr>
          <p:cNvSpPr/>
          <p:nvPr/>
        </p:nvSpPr>
        <p:spPr>
          <a:xfrm>
            <a:off x="2455102" y="1949488"/>
            <a:ext cx="4535660" cy="1294753"/>
          </a:xfrm>
          <a:prstGeom prst="arc">
            <a:avLst>
              <a:gd name="adj1" fmla="val 10769303"/>
              <a:gd name="adj2" fmla="val 19846373"/>
            </a:avLst>
          </a:prstGeom>
          <a:ln w="508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4405BE-5C4C-FE44-952C-9126A224E067}"/>
              </a:ext>
            </a:extLst>
          </p:cNvPr>
          <p:cNvGrpSpPr/>
          <p:nvPr/>
        </p:nvGrpSpPr>
        <p:grpSpPr>
          <a:xfrm>
            <a:off x="5348615" y="4194937"/>
            <a:ext cx="4013440" cy="2226834"/>
            <a:chOff x="5348615" y="4194937"/>
            <a:chExt cx="4013440" cy="222683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9B41377-474B-8B4D-B9DF-68887DBD4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796" t="8988" b="6924"/>
            <a:stretch/>
          </p:blipFill>
          <p:spPr>
            <a:xfrm>
              <a:off x="5348615" y="4503980"/>
              <a:ext cx="1868910" cy="1721456"/>
            </a:xfrm>
            <a:prstGeom prst="rect">
              <a:avLst/>
            </a:prstGeom>
          </p:spPr>
        </p:pic>
        <p:pic>
          <p:nvPicPr>
            <p:cNvPr id="17" name="Picture 4" descr="https://cdn.britannica.com/76/22476-004-9B6970F9.jpg">
              <a:extLst>
                <a:ext uri="{FF2B5EF4-FFF2-40B4-BE49-F238E27FC236}">
                  <a16:creationId xmlns:a16="http://schemas.microsoft.com/office/drawing/2014/main" id="{5288380C-3F45-744D-A9EF-B531EC90F9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40" t="2233" r="3495" b="23737"/>
            <a:stretch/>
          </p:blipFill>
          <p:spPr bwMode="auto">
            <a:xfrm>
              <a:off x="7587043" y="4194937"/>
              <a:ext cx="1775012" cy="2226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C836B2-F008-BD47-991F-7E6A7E67C331}"/>
                </a:ext>
              </a:extLst>
            </p:cNvPr>
            <p:cNvSpPr txBox="1"/>
            <p:nvPr/>
          </p:nvSpPr>
          <p:spPr>
            <a:xfrm>
              <a:off x="7217525" y="5077521"/>
              <a:ext cx="739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=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B482018-4BB0-CA4A-9937-90751308F9AC}"/>
              </a:ext>
            </a:extLst>
          </p:cNvPr>
          <p:cNvSpPr txBox="1"/>
          <p:nvPr/>
        </p:nvSpPr>
        <p:spPr>
          <a:xfrm>
            <a:off x="9545847" y="4592214"/>
            <a:ext cx="2328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What’s this element?</a:t>
            </a:r>
          </a:p>
          <a:p>
            <a:endParaRPr lang="en-US" dirty="0"/>
          </a:p>
          <a:p>
            <a:r>
              <a:rPr lang="en-US" dirty="0"/>
              <a:t>Looks like 7 protons …</a:t>
            </a:r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36FEE17E-67FC-FB41-8772-291E36E0AF6E}"/>
              </a:ext>
            </a:extLst>
          </p:cNvPr>
          <p:cNvSpPr>
            <a:spLocks noChangeAspect="1"/>
          </p:cNvSpPr>
          <p:nvPr/>
        </p:nvSpPr>
        <p:spPr>
          <a:xfrm flipH="1">
            <a:off x="2317315" y="2680570"/>
            <a:ext cx="200417" cy="200417"/>
          </a:xfrm>
          <a:prstGeom prst="plus">
            <a:avLst>
              <a:gd name="adj" fmla="val 441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2783954B-6D20-3746-AA81-3CD8288BE019}"/>
              </a:ext>
            </a:extLst>
          </p:cNvPr>
          <p:cNvSpPr>
            <a:spLocks noChangeAspect="1"/>
          </p:cNvSpPr>
          <p:nvPr/>
        </p:nvSpPr>
        <p:spPr>
          <a:xfrm flipH="1">
            <a:off x="6096000" y="5151765"/>
            <a:ext cx="425885" cy="425885"/>
          </a:xfrm>
          <a:prstGeom prst="plus">
            <a:avLst>
              <a:gd name="adj" fmla="val 441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01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3788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An example</a:t>
            </a:r>
          </a:p>
        </p:txBody>
      </p:sp>
      <p:pic>
        <p:nvPicPr>
          <p:cNvPr id="17" name="Picture 4" descr="https://cdn.britannica.com/76/22476-004-9B6970F9.jpg">
            <a:extLst>
              <a:ext uri="{FF2B5EF4-FFF2-40B4-BE49-F238E27FC236}">
                <a16:creationId xmlns:a16="http://schemas.microsoft.com/office/drawing/2014/main" id="{077C7069-9C47-2D46-B45F-F1F04D8D88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0" t="2233" r="3495" b="23737"/>
          <a:stretch/>
        </p:blipFill>
        <p:spPr bwMode="auto">
          <a:xfrm>
            <a:off x="10309144" y="4618639"/>
            <a:ext cx="1775012" cy="222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716ED1-1DD5-B14F-ABBE-DB826BF07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712" y="590450"/>
            <a:ext cx="7947831" cy="626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38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A40F54-FD59-664B-AF3C-525DD9B2C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712" y="590450"/>
            <a:ext cx="7947831" cy="6267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3788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An example</a:t>
            </a:r>
          </a:p>
        </p:txBody>
      </p:sp>
      <p:pic>
        <p:nvPicPr>
          <p:cNvPr id="17" name="Picture 4" descr="https://cdn.britannica.com/76/22476-004-9B6970F9.jpg">
            <a:extLst>
              <a:ext uri="{FF2B5EF4-FFF2-40B4-BE49-F238E27FC236}">
                <a16:creationId xmlns:a16="http://schemas.microsoft.com/office/drawing/2014/main" id="{077C7069-9C47-2D46-B45F-F1F04D8D88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0" t="2233" r="3495" b="23737"/>
          <a:stretch/>
        </p:blipFill>
        <p:spPr bwMode="auto">
          <a:xfrm>
            <a:off x="10309144" y="4618639"/>
            <a:ext cx="1775012" cy="222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nut 2">
            <a:extLst>
              <a:ext uri="{FF2B5EF4-FFF2-40B4-BE49-F238E27FC236}">
                <a16:creationId xmlns:a16="http://schemas.microsoft.com/office/drawing/2014/main" id="{9A8D0B03-6480-BE41-AF47-6CB598D0CF3D}"/>
              </a:ext>
            </a:extLst>
          </p:cNvPr>
          <p:cNvSpPr/>
          <p:nvPr/>
        </p:nvSpPr>
        <p:spPr>
          <a:xfrm>
            <a:off x="7602856" y="1365337"/>
            <a:ext cx="952421" cy="996629"/>
          </a:xfrm>
          <a:prstGeom prst="donut">
            <a:avLst>
              <a:gd name="adj" fmla="val 13408"/>
            </a:avLst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14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06EDF8-0A94-ED4C-8F5E-D639BCA6B8B4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Before next time (see Canvas)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B90618-BA04-E942-92B5-E5101DC30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648" y="1561718"/>
            <a:ext cx="7867192" cy="45395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F27B41-9A8E-8A41-880E-29E91C23701E}"/>
              </a:ext>
            </a:extLst>
          </p:cNvPr>
          <p:cNvSpPr/>
          <p:nvPr/>
        </p:nvSpPr>
        <p:spPr>
          <a:xfrm>
            <a:off x="0" y="596193"/>
            <a:ext cx="11935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Build some atoms using the </a:t>
            </a:r>
            <a:r>
              <a:rPr lang="en-US" sz="2400" dirty="0" err="1">
                <a:hlinkClick r:id="rId3"/>
              </a:rPr>
              <a:t>PhET</a:t>
            </a:r>
            <a:r>
              <a:rPr lang="en-US" sz="2400" dirty="0">
                <a:hlinkClick r:id="rId3"/>
              </a:rPr>
              <a:t> atom simulator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7989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FAA993-A7ED-7F4C-8DE6-DF15C62DE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03" t="1" r="10362" b="63873"/>
          <a:stretch/>
        </p:blipFill>
        <p:spPr>
          <a:xfrm>
            <a:off x="1862203" y="838795"/>
            <a:ext cx="8467594" cy="56487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151244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this course about?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56C377-86BA-9349-B066-1533D28B256F}"/>
              </a:ext>
            </a:extLst>
          </p:cNvPr>
          <p:cNvSpPr txBox="1"/>
          <p:nvPr/>
        </p:nvSpPr>
        <p:spPr>
          <a:xfrm>
            <a:off x="1528563" y="495229"/>
            <a:ext cx="1151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Learning to think about climate &amp; climate change as chemists</a:t>
            </a:r>
            <a:endParaRPr lang="en-US" sz="2400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7BED99-DFC7-8241-9A99-853FC2DCE5DE}"/>
              </a:ext>
            </a:extLst>
          </p:cNvPr>
          <p:cNvSpPr txBox="1"/>
          <p:nvPr/>
        </p:nvSpPr>
        <p:spPr>
          <a:xfrm>
            <a:off x="220342" y="990460"/>
            <a:ext cx="1107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How? You’ll be driving a lot of this </a:t>
            </a:r>
          </a:p>
        </p:txBody>
      </p:sp>
    </p:spTree>
    <p:extLst>
      <p:ext uri="{BB962C8B-B14F-4D97-AF65-F5344CB8AC3E}">
        <p14:creationId xmlns:p14="http://schemas.microsoft.com/office/powerpoint/2010/main" val="3170858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D40D3C-EF3F-0E44-9D62-96A3417B5F05}"/>
              </a:ext>
            </a:extLst>
          </p:cNvPr>
          <p:cNvSpPr txBox="1"/>
          <p:nvPr/>
        </p:nvSpPr>
        <p:spPr>
          <a:xfrm>
            <a:off x="0" y="0"/>
            <a:ext cx="12192000" cy="46329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378549-C2CF-394B-A753-685795853A16}"/>
              </a:ext>
            </a:extLst>
          </p:cNvPr>
          <p:cNvSpPr txBox="1"/>
          <p:nvPr/>
        </p:nvSpPr>
        <p:spPr>
          <a:xfrm>
            <a:off x="360948" y="1051505"/>
            <a:ext cx="4908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See Canvas</a:t>
            </a:r>
          </a:p>
        </p:txBody>
      </p:sp>
    </p:spTree>
    <p:extLst>
      <p:ext uri="{BB962C8B-B14F-4D97-AF65-F5344CB8AC3E}">
        <p14:creationId xmlns:p14="http://schemas.microsoft.com/office/powerpoint/2010/main" val="1210187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D709AD-A09F-504A-A718-B206C06948E9}"/>
              </a:ext>
            </a:extLst>
          </p:cNvPr>
          <p:cNvSpPr txBox="1"/>
          <p:nvPr/>
        </p:nvSpPr>
        <p:spPr>
          <a:xfrm>
            <a:off x="3254" y="0"/>
            <a:ext cx="1197032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Questions so far?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2887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204C997-C647-9145-81DE-93EC0F088851}"/>
              </a:ext>
            </a:extLst>
          </p:cNvPr>
          <p:cNvSpPr txBox="1"/>
          <p:nvPr/>
        </p:nvSpPr>
        <p:spPr>
          <a:xfrm>
            <a:off x="0" y="0"/>
            <a:ext cx="1185557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Periodic table basics</a:t>
            </a: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06BB30-AC66-964F-BADD-6E1AFA5309DD}"/>
              </a:ext>
            </a:extLst>
          </p:cNvPr>
          <p:cNvGrpSpPr/>
          <p:nvPr/>
        </p:nvGrpSpPr>
        <p:grpSpPr>
          <a:xfrm>
            <a:off x="8079287" y="907564"/>
            <a:ext cx="3484450" cy="4722631"/>
            <a:chOff x="7845034" y="3360088"/>
            <a:chExt cx="3484450" cy="47226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0ABF2A6-98E9-E848-B231-DB0A1A66AD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5034" y="3360088"/>
              <a:ext cx="2617940" cy="3679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4DAF3E3-60E1-A145-874D-0588A95955C1}"/>
                </a:ext>
              </a:extLst>
            </p:cNvPr>
            <p:cNvSpPr txBox="1"/>
            <p:nvPr/>
          </p:nvSpPr>
          <p:spPr>
            <a:xfrm>
              <a:off x="7845034" y="7159389"/>
              <a:ext cx="34844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Dmitri Ivanovich Mendeleev</a:t>
              </a:r>
            </a:p>
            <a:p>
              <a:r>
                <a:rPr lang="en-US" dirty="0"/>
                <a:t>(youngest of 17 siblings!), Table published in </a:t>
              </a:r>
              <a:r>
                <a:rPr lang="en-US" b="1" dirty="0"/>
                <a:t>1871</a:t>
              </a:r>
            </a:p>
          </p:txBody>
        </p:sp>
      </p:grpSp>
      <p:pic>
        <p:nvPicPr>
          <p:cNvPr id="1026" name="Picture 2" descr="The Mendeleev Periodic Table of 1871. | Download Scientific Diagram">
            <a:extLst>
              <a:ext uri="{FF2B5EF4-FFF2-40B4-BE49-F238E27FC236}">
                <a16:creationId xmlns:a16="http://schemas.microsoft.com/office/drawing/2014/main" id="{ED123F05-EC88-A54A-AB0C-D540BE3B6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" y="1421642"/>
            <a:ext cx="7917651" cy="401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CE8E62-A1F8-8344-9AC0-FC1274C19251}"/>
              </a:ext>
            </a:extLst>
          </p:cNvPr>
          <p:cNvSpPr txBox="1"/>
          <p:nvPr/>
        </p:nvSpPr>
        <p:spPr>
          <a:xfrm>
            <a:off x="353568" y="5630195"/>
            <a:ext cx="61447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www.researchgate.net</a:t>
            </a:r>
            <a:r>
              <a:rPr lang="en-US" dirty="0"/>
              <a:t>/profile/Eric-Scerri/publication/323028562/figure/fig1/AS:592041121681409@1518165011651/The-Mendeleev-Periodic-Table-of-1871.png</a:t>
            </a:r>
          </a:p>
        </p:txBody>
      </p:sp>
    </p:spTree>
    <p:extLst>
      <p:ext uri="{BB962C8B-B14F-4D97-AF65-F5344CB8AC3E}">
        <p14:creationId xmlns:p14="http://schemas.microsoft.com/office/powerpoint/2010/main" val="4128113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204C997-C647-9145-81DE-93EC0F088851}"/>
              </a:ext>
            </a:extLst>
          </p:cNvPr>
          <p:cNvSpPr txBox="1"/>
          <p:nvPr/>
        </p:nvSpPr>
        <p:spPr>
          <a:xfrm>
            <a:off x="0" y="0"/>
            <a:ext cx="1185557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Periodic table basics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AF3E3-60E1-A145-874D-0588A95955C1}"/>
              </a:ext>
            </a:extLst>
          </p:cNvPr>
          <p:cNvSpPr txBox="1"/>
          <p:nvPr/>
        </p:nvSpPr>
        <p:spPr>
          <a:xfrm>
            <a:off x="7412736" y="949559"/>
            <a:ext cx="477926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box displays the symbol of an </a:t>
            </a:r>
            <a:r>
              <a:rPr lang="en-US" b="1" dirty="0"/>
              <a:t>element</a:t>
            </a:r>
            <a:r>
              <a:rPr lang="en-US" dirty="0"/>
              <a:t> (H, He, etc.)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of each box also has that element’s </a:t>
            </a:r>
            <a:r>
              <a:rPr lang="en-US" b="1" dirty="0"/>
              <a:t>atomic</a:t>
            </a:r>
            <a:r>
              <a:rPr lang="en-US" dirty="0"/>
              <a:t> </a:t>
            </a:r>
            <a:r>
              <a:rPr lang="en-US" b="1" dirty="0"/>
              <a:t>number </a:t>
            </a:r>
            <a:r>
              <a:rPr lang="en-US" dirty="0"/>
              <a:t>(H is #1, He is #2, </a:t>
            </a:r>
            <a:r>
              <a:rPr lang="en-US" dirty="0" err="1"/>
              <a:t>etc</a:t>
            </a:r>
            <a:r>
              <a:rPr lang="en-US" dirty="0"/>
              <a:t>)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Columns of elements are called</a:t>
            </a:r>
            <a:r>
              <a:rPr lang="en-US" b="1" dirty="0"/>
              <a:t> families</a:t>
            </a:r>
            <a:r>
              <a:rPr lang="en-US" dirty="0"/>
              <a:t> (or </a:t>
            </a:r>
            <a:r>
              <a:rPr lang="en-US" b="1" dirty="0"/>
              <a:t>groups</a:t>
            </a:r>
            <a:r>
              <a:rPr lang="en-US" dirty="0"/>
              <a:t>) that have similar chemical properties (the Noble Gas family is the right-most column)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Notice the big </a:t>
            </a:r>
            <a:r>
              <a:rPr lang="en-US" b="1" dirty="0">
                <a:solidFill>
                  <a:schemeClr val="accent6"/>
                </a:solidFill>
              </a:rPr>
              <a:t>metal</a:t>
            </a:r>
            <a:r>
              <a:rPr lang="en-US" b="1" dirty="0"/>
              <a:t>/</a:t>
            </a:r>
            <a:r>
              <a:rPr lang="en-US" b="1" dirty="0">
                <a:solidFill>
                  <a:srgbClr val="0070C0"/>
                </a:solidFill>
              </a:rPr>
              <a:t>nonmetal</a:t>
            </a:r>
            <a:r>
              <a:rPr lang="en-US" b="1" dirty="0"/>
              <a:t> divide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elements shown have been found on Earth and are </a:t>
            </a:r>
            <a:r>
              <a:rPr lang="en-US" b="1" dirty="0"/>
              <a:t>stable</a:t>
            </a:r>
            <a:r>
              <a:rPr lang="en-US" dirty="0"/>
              <a:t> -- they last indefinitely. There are also man-made elements, most of which are </a:t>
            </a:r>
            <a:r>
              <a:rPr lang="en-US" b="1" dirty="0"/>
              <a:t>unstable</a:t>
            </a:r>
            <a:r>
              <a:rPr lang="en-US" dirty="0"/>
              <a:t> -- they last only a fraction of a second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BA57D-8562-6444-93FA-D243B621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90450"/>
            <a:ext cx="7510272" cy="592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24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3788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The evolving way people have thought about atomic structure</a:t>
            </a:r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4BBFB760-FCB8-5645-8D99-170F38E24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63" y="1081592"/>
            <a:ext cx="3575156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4A77770-B4C1-A344-A0A7-86351C4DA200}"/>
              </a:ext>
            </a:extLst>
          </p:cNvPr>
          <p:cNvGrpSpPr/>
          <p:nvPr/>
        </p:nvGrpSpPr>
        <p:grpSpPr>
          <a:xfrm>
            <a:off x="5050111" y="798298"/>
            <a:ext cx="7141889" cy="1236655"/>
            <a:chOff x="5050111" y="798298"/>
            <a:chExt cx="7141889" cy="123665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97A672D-17C5-F641-8A9C-881592BA0F19}"/>
                </a:ext>
              </a:extLst>
            </p:cNvPr>
            <p:cNvSpPr/>
            <p:nvPr/>
          </p:nvSpPr>
          <p:spPr>
            <a:xfrm>
              <a:off x="5050111" y="798298"/>
              <a:ext cx="272650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John Dalton</a:t>
              </a:r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DB055D-E534-2042-A537-4D15B2D9C015}"/>
                </a:ext>
              </a:extLst>
            </p:cNvPr>
            <p:cNvSpPr txBox="1"/>
            <p:nvPr/>
          </p:nvSpPr>
          <p:spPr>
            <a:xfrm>
              <a:off x="7414481" y="1665621"/>
              <a:ext cx="4777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All matter is made up of tiny </a:t>
              </a:r>
              <a:r>
                <a:rPr lang="en-US" b="1" dirty="0"/>
                <a:t>atoms</a:t>
              </a:r>
              <a:r>
                <a:rPr lang="en-US" dirty="0"/>
                <a:t>. </a:t>
              </a:r>
            </a:p>
          </p:txBody>
        </p:sp>
      </p:grpSp>
      <p:sp>
        <p:nvSpPr>
          <p:cNvPr id="3" name="Arc 2">
            <a:extLst>
              <a:ext uri="{FF2B5EF4-FFF2-40B4-BE49-F238E27FC236}">
                <a16:creationId xmlns:a16="http://schemas.microsoft.com/office/drawing/2014/main" id="{AE133F7E-A752-C745-8030-E8512CD042E1}"/>
              </a:ext>
            </a:extLst>
          </p:cNvPr>
          <p:cNvSpPr/>
          <p:nvPr/>
        </p:nvSpPr>
        <p:spPr>
          <a:xfrm>
            <a:off x="944863" y="1174822"/>
            <a:ext cx="4715707" cy="639463"/>
          </a:xfrm>
          <a:prstGeom prst="arc">
            <a:avLst>
              <a:gd name="adj1" fmla="val 11482840"/>
              <a:gd name="adj2" fmla="val 21124791"/>
            </a:avLst>
          </a:prstGeom>
          <a:ln w="508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6BB8D4F-578F-3749-AADC-D9840181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164" y="1428046"/>
            <a:ext cx="16764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ross 8">
            <a:extLst>
              <a:ext uri="{FF2B5EF4-FFF2-40B4-BE49-F238E27FC236}">
                <a16:creationId xmlns:a16="http://schemas.microsoft.com/office/drawing/2014/main" id="{E2D55E7B-C3D4-1046-B92E-33AFB24232C6}"/>
              </a:ext>
            </a:extLst>
          </p:cNvPr>
          <p:cNvSpPr>
            <a:spLocks noChangeAspect="1"/>
          </p:cNvSpPr>
          <p:nvPr/>
        </p:nvSpPr>
        <p:spPr>
          <a:xfrm flipH="1">
            <a:off x="2317315" y="2680570"/>
            <a:ext cx="200417" cy="200417"/>
          </a:xfrm>
          <a:prstGeom prst="plus">
            <a:avLst>
              <a:gd name="adj" fmla="val 441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6D343-F2A2-C645-91B8-4413B7BAE0D3}"/>
              </a:ext>
            </a:extLst>
          </p:cNvPr>
          <p:cNvSpPr txBox="1"/>
          <p:nvPr/>
        </p:nvSpPr>
        <p:spPr>
          <a:xfrm>
            <a:off x="5315712" y="4592214"/>
            <a:ext cx="61447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Helvetica" pitchFamily="2" charset="0"/>
              </a:rPr>
              <a:t>Charlotte Brontë’s </a:t>
            </a:r>
            <a:r>
              <a:rPr lang="en-US" sz="1800" i="1" dirty="0">
                <a:effectLst/>
                <a:latin typeface="Helvetica" pitchFamily="2" charset="0"/>
              </a:rPr>
              <a:t>Jane Eyre </a:t>
            </a:r>
            <a:r>
              <a:rPr lang="en-US" sz="1800" dirty="0">
                <a:effectLst/>
                <a:latin typeface="Helvetica" pitchFamily="2" charset="0"/>
              </a:rPr>
              <a:t>(published 1847):</a:t>
            </a:r>
          </a:p>
          <a:p>
            <a:endParaRPr lang="en-US" sz="180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“</a:t>
            </a:r>
            <a:r>
              <a:rPr lang="en-US" sz="1800" dirty="0">
                <a:effectLst/>
                <a:latin typeface="Helvetica" pitchFamily="2" charset="0"/>
              </a:rPr>
              <a:t>Every atom of your flesh is as dear to me as my own</a:t>
            </a:r>
            <a:r>
              <a:rPr lang="en-US" dirty="0">
                <a:latin typeface="Helvetica" pitchFamily="2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“You will be dashed to atoms”</a:t>
            </a:r>
          </a:p>
        </p:txBody>
      </p:sp>
    </p:spTree>
    <p:extLst>
      <p:ext uri="{BB962C8B-B14F-4D97-AF65-F5344CB8AC3E}">
        <p14:creationId xmlns:p14="http://schemas.microsoft.com/office/powerpoint/2010/main" val="1046692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3788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The evolving way people have thought about atomic structure</a:t>
            </a:r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4BBFB760-FCB8-5645-8D99-170F38E24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63" y="1081592"/>
            <a:ext cx="3575156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4A77770-B4C1-A344-A0A7-86351C4DA200}"/>
              </a:ext>
            </a:extLst>
          </p:cNvPr>
          <p:cNvGrpSpPr/>
          <p:nvPr/>
        </p:nvGrpSpPr>
        <p:grpSpPr>
          <a:xfrm>
            <a:off x="5050111" y="798298"/>
            <a:ext cx="7141889" cy="2621649"/>
            <a:chOff x="5050111" y="798298"/>
            <a:chExt cx="7141889" cy="262164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97A672D-17C5-F641-8A9C-881592BA0F19}"/>
                </a:ext>
              </a:extLst>
            </p:cNvPr>
            <p:cNvSpPr/>
            <p:nvPr/>
          </p:nvSpPr>
          <p:spPr>
            <a:xfrm>
              <a:off x="5050111" y="798298"/>
              <a:ext cx="272650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J.J. Thomson</a:t>
              </a:r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DB055D-E534-2042-A537-4D15B2D9C015}"/>
                </a:ext>
              </a:extLst>
            </p:cNvPr>
            <p:cNvSpPr txBox="1"/>
            <p:nvPr/>
          </p:nvSpPr>
          <p:spPr>
            <a:xfrm>
              <a:off x="7414481" y="1665621"/>
              <a:ext cx="477751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Atoms are actually a mix-up of positive and negative parts.</a:t>
              </a:r>
            </a:p>
            <a:p>
              <a:endParaRPr lang="en-US" dirty="0"/>
            </a:p>
            <a:p>
              <a:r>
                <a:rPr lang="en-US" dirty="0"/>
                <a:t>The positive and negative parts are attracted to one another in the same way socks sometimes stick to one another (e.g., in a clothes dryer).</a:t>
              </a:r>
            </a:p>
          </p:txBody>
        </p:sp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6A9E3621-32A5-FA48-8881-4710AE681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41" y="1174823"/>
            <a:ext cx="1837846" cy="287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c 2">
            <a:extLst>
              <a:ext uri="{FF2B5EF4-FFF2-40B4-BE49-F238E27FC236}">
                <a16:creationId xmlns:a16="http://schemas.microsoft.com/office/drawing/2014/main" id="{AE133F7E-A752-C745-8030-E8512CD042E1}"/>
              </a:ext>
            </a:extLst>
          </p:cNvPr>
          <p:cNvSpPr/>
          <p:nvPr/>
        </p:nvSpPr>
        <p:spPr>
          <a:xfrm>
            <a:off x="2555309" y="1174822"/>
            <a:ext cx="3105261" cy="639463"/>
          </a:xfrm>
          <a:prstGeom prst="arc">
            <a:avLst>
              <a:gd name="adj1" fmla="val 10769303"/>
              <a:gd name="adj2" fmla="val 21124791"/>
            </a:avLst>
          </a:prstGeom>
          <a:ln w="508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86FA30C1-6544-884C-B615-DB2C59FEDE41}"/>
              </a:ext>
            </a:extLst>
          </p:cNvPr>
          <p:cNvSpPr>
            <a:spLocks noChangeAspect="1"/>
          </p:cNvSpPr>
          <p:nvPr/>
        </p:nvSpPr>
        <p:spPr>
          <a:xfrm flipH="1">
            <a:off x="2317315" y="2680570"/>
            <a:ext cx="200417" cy="200417"/>
          </a:xfrm>
          <a:prstGeom prst="plus">
            <a:avLst>
              <a:gd name="adj" fmla="val 441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5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3788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The evolving way people have thought about atomic structure</a:t>
            </a:r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4BBFB760-FCB8-5645-8D99-170F38E24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63" y="1081592"/>
            <a:ext cx="3575156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4A77770-B4C1-A344-A0A7-86351C4DA200}"/>
              </a:ext>
            </a:extLst>
          </p:cNvPr>
          <p:cNvGrpSpPr/>
          <p:nvPr/>
        </p:nvGrpSpPr>
        <p:grpSpPr>
          <a:xfrm>
            <a:off x="5050111" y="798298"/>
            <a:ext cx="7012453" cy="2837786"/>
            <a:chOff x="5050111" y="798298"/>
            <a:chExt cx="7012453" cy="283778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DFF8EF6-EC73-074D-B64E-8AC04EE74858}"/>
                </a:ext>
              </a:extLst>
            </p:cNvPr>
            <p:cNvGrpSpPr/>
            <p:nvPr/>
          </p:nvGrpSpPr>
          <p:grpSpPr>
            <a:xfrm>
              <a:off x="5050111" y="798298"/>
              <a:ext cx="2726507" cy="2837786"/>
              <a:chOff x="6705200" y="4628849"/>
              <a:chExt cx="2726507" cy="2837786"/>
            </a:xfrm>
          </p:grpSpPr>
          <p:pic>
            <p:nvPicPr>
              <p:cNvPr id="9" name="Picture 2" descr="Ernest Rutherford - Wikiquote">
                <a:extLst>
                  <a:ext uri="{FF2B5EF4-FFF2-40B4-BE49-F238E27FC236}">
                    <a16:creationId xmlns:a16="http://schemas.microsoft.com/office/drawing/2014/main" id="{60D73C5B-39A6-F74F-A0B2-DC96996898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81338" y="5194114"/>
                <a:ext cx="1710178" cy="22725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97A672D-17C5-F641-8A9C-881592BA0F19}"/>
                  </a:ext>
                </a:extLst>
              </p:cNvPr>
              <p:cNvSpPr/>
              <p:nvPr/>
            </p:nvSpPr>
            <p:spPr>
              <a:xfrm>
                <a:off x="6705200" y="4628849"/>
                <a:ext cx="272650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Ernest Rutherford</a:t>
                </a:r>
                <a:r>
                  <a:rPr lang="en-US" dirty="0"/>
                  <a:t> 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DB055D-E534-2042-A537-4D15B2D9C015}"/>
                </a:ext>
              </a:extLst>
            </p:cNvPr>
            <p:cNvSpPr txBox="1"/>
            <p:nvPr/>
          </p:nvSpPr>
          <p:spPr>
            <a:xfrm>
              <a:off x="7414482" y="1665621"/>
              <a:ext cx="46480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There’s a tiny </a:t>
              </a:r>
              <a:r>
                <a:rPr lang="en-US" b="1" dirty="0"/>
                <a:t>nucleus</a:t>
              </a:r>
              <a:r>
                <a:rPr lang="en-US" dirty="0"/>
                <a:t> at the center of every atom, that accounts almost all of the atom’s </a:t>
              </a:r>
              <a:r>
                <a:rPr lang="en-US" b="1" dirty="0"/>
                <a:t>mass</a:t>
              </a:r>
              <a:r>
                <a:rPr lang="en-US" dirty="0"/>
                <a:t> and all of its </a:t>
              </a:r>
              <a:r>
                <a:rPr lang="en-US" b="1" dirty="0"/>
                <a:t>positive charge</a:t>
              </a:r>
            </a:p>
          </p:txBody>
        </p:sp>
      </p:grpSp>
      <p:sp>
        <p:nvSpPr>
          <p:cNvPr id="11" name="Arc 10">
            <a:extLst>
              <a:ext uri="{FF2B5EF4-FFF2-40B4-BE49-F238E27FC236}">
                <a16:creationId xmlns:a16="http://schemas.microsoft.com/office/drawing/2014/main" id="{7BA15B9B-841C-9B4A-B78D-F5D1CD52D07C}"/>
              </a:ext>
            </a:extLst>
          </p:cNvPr>
          <p:cNvSpPr/>
          <p:nvPr/>
        </p:nvSpPr>
        <p:spPr>
          <a:xfrm>
            <a:off x="2455102" y="1949488"/>
            <a:ext cx="4535660" cy="1294753"/>
          </a:xfrm>
          <a:prstGeom prst="arc">
            <a:avLst>
              <a:gd name="adj1" fmla="val 10769303"/>
              <a:gd name="adj2" fmla="val 19846373"/>
            </a:avLst>
          </a:prstGeom>
          <a:ln w="508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B42B6BD5-5221-9648-A7F7-4921F6E4305B}"/>
              </a:ext>
            </a:extLst>
          </p:cNvPr>
          <p:cNvSpPr>
            <a:spLocks noChangeAspect="1"/>
          </p:cNvSpPr>
          <p:nvPr/>
        </p:nvSpPr>
        <p:spPr>
          <a:xfrm flipH="1">
            <a:off x="2317315" y="2680570"/>
            <a:ext cx="200417" cy="200417"/>
          </a:xfrm>
          <a:prstGeom prst="plus">
            <a:avLst>
              <a:gd name="adj" fmla="val 441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73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2332</TotalTime>
  <Words>864</Words>
  <Application>Microsoft Macintosh PowerPoint</Application>
  <PresentationFormat>Widescreen</PresentationFormat>
  <Paragraphs>95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evolving way people have thought about atomic structure</vt:lpstr>
      <vt:lpstr>The evolving way people have thought about atomic structure</vt:lpstr>
      <vt:lpstr>The evolving way people have thought about atomic structure</vt:lpstr>
      <vt:lpstr>The evolving way people have thought about atomic structure</vt:lpstr>
      <vt:lpstr>The evolving way people have thought about atomic structure</vt:lpstr>
      <vt:lpstr>The evolving way people have thought about atomic structure</vt:lpstr>
      <vt:lpstr>The evolving way people have thought about atomic structure</vt:lpstr>
      <vt:lpstr>An example</vt:lpstr>
      <vt:lpstr>An example</vt:lpstr>
      <vt:lpstr>An example</vt:lpstr>
      <vt:lpstr>An 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atoms “look” like</dc:title>
  <dc:creator>Steven</dc:creator>
  <cp:lastModifiedBy>Steven</cp:lastModifiedBy>
  <cp:revision>102</cp:revision>
  <dcterms:created xsi:type="dcterms:W3CDTF">2021-01-10T23:30:13Z</dcterms:created>
  <dcterms:modified xsi:type="dcterms:W3CDTF">2022-01-18T04:02:56Z</dcterms:modified>
</cp:coreProperties>
</file>